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0"/>
  </p:notesMasterIdLst>
  <p:sldIdLst>
    <p:sldId id="271" r:id="rId2"/>
    <p:sldId id="256" r:id="rId3"/>
    <p:sldId id="307" r:id="rId4"/>
    <p:sldId id="264" r:id="rId5"/>
    <p:sldId id="306" r:id="rId6"/>
    <p:sldId id="272" r:id="rId7"/>
    <p:sldId id="308" r:id="rId8"/>
    <p:sldId id="305" r:id="rId9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Black" panose="02000000000000000000" pitchFamily="2" charset="0"/>
      <p:bold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AF16BF-720F-46AC-B795-37C30BEF8695}">
  <a:tblStyle styleId="{39AF16BF-720F-46AC-B795-37C30BEF86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46" autoAdjust="0"/>
  </p:normalViewPr>
  <p:slideViewPr>
    <p:cSldViewPr snapToGrid="0">
      <p:cViewPr>
        <p:scale>
          <a:sx n="75" d="100"/>
          <a:sy n="75" d="100"/>
        </p:scale>
        <p:origin x="102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22ec61ca62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22ec61ca62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64e545c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64e545c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Chlorine reacts with organic compounds in untreated water to form compounds known as disinfection byproducts. Disinfection byproducts include chloramines and known and suspected human carcinogens such as bromodichloromethane and chloroform.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64e545c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64e545c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72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2ec61ca6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2ec61ca6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45180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2ec61ca62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22ec61ca62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22ec61ca62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22ec61ca62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837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96425" y="1323925"/>
            <a:ext cx="4630800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45650" y="3522022"/>
            <a:ext cx="39513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717925" y="145850"/>
            <a:ext cx="12105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6194775" y="145850"/>
            <a:ext cx="22272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1900" y="1955300"/>
            <a:ext cx="3831000" cy="15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21900" y="788288"/>
            <a:ext cx="146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204700" y="4054913"/>
            <a:ext cx="39486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717925" y="145850"/>
            <a:ext cx="12105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4"/>
          </p:nvPr>
        </p:nvSpPr>
        <p:spPr>
          <a:xfrm>
            <a:off x="6194775" y="145850"/>
            <a:ext cx="22272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1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784375"/>
            <a:ext cx="3607800" cy="10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949525"/>
            <a:ext cx="3607800" cy="24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21900" y="1033800"/>
            <a:ext cx="7702200" cy="9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1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721800" y="537575"/>
            <a:ext cx="7700400" cy="60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/>
          <p:nvPr/>
        </p:nvSpPr>
        <p:spPr>
          <a:xfrm>
            <a:off x="8702699" y="0"/>
            <a:ext cx="441300" cy="261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0"/>
          <p:cNvSpPr/>
          <p:nvPr/>
        </p:nvSpPr>
        <p:spPr>
          <a:xfrm>
            <a:off x="-1" y="2523600"/>
            <a:ext cx="441300" cy="261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6" r:id="rId6"/>
    <p:sldLayoutId id="2147483658" r:id="rId7"/>
    <p:sldLayoutId id="214748366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of solar panels">
            <a:extLst>
              <a:ext uri="{FF2B5EF4-FFF2-40B4-BE49-F238E27FC236}">
                <a16:creationId xmlns:a16="http://schemas.microsoft.com/office/drawing/2014/main" id="{645DEE0C-DB83-0A07-ABEF-6A991E2129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955" b="29498"/>
          <a:stretch/>
        </p:blipFill>
        <p:spPr>
          <a:xfrm>
            <a:off x="1018415" y="2571750"/>
            <a:ext cx="7107169" cy="1740998"/>
          </a:xfrm>
          <a:prstGeom prst="rect">
            <a:avLst/>
          </a:prstGeom>
        </p:spPr>
      </p:pic>
      <p:sp>
        <p:nvSpPr>
          <p:cNvPr id="573" name="Google Shape;573;p42"/>
          <p:cNvSpPr txBox="1">
            <a:spLocks noGrp="1"/>
          </p:cNvSpPr>
          <p:nvPr>
            <p:ph type="title"/>
          </p:nvPr>
        </p:nvSpPr>
        <p:spPr>
          <a:xfrm>
            <a:off x="326293" y="775972"/>
            <a:ext cx="8491412" cy="9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The Impact of Floating PhotoVolatic Cells on Phytoplankton Communities in a Freshwater Loch </a:t>
            </a:r>
            <a:endParaRPr sz="2900" dirty="0"/>
          </a:p>
        </p:txBody>
      </p:sp>
      <p:sp>
        <p:nvSpPr>
          <p:cNvPr id="577" name="Google Shape;577;p42"/>
          <p:cNvSpPr/>
          <p:nvPr/>
        </p:nvSpPr>
        <p:spPr>
          <a:xfrm flipH="1">
            <a:off x="7734750" y="3271999"/>
            <a:ext cx="437332" cy="10407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2"/>
          <p:cNvSpPr/>
          <p:nvPr/>
        </p:nvSpPr>
        <p:spPr>
          <a:xfrm flipH="1">
            <a:off x="1006985" y="2467839"/>
            <a:ext cx="404100" cy="15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" name="Google Shape;579;p42"/>
          <p:cNvGrpSpPr/>
          <p:nvPr/>
        </p:nvGrpSpPr>
        <p:grpSpPr>
          <a:xfrm>
            <a:off x="8035414" y="3182415"/>
            <a:ext cx="544500" cy="553500"/>
            <a:chOff x="449650" y="4329175"/>
            <a:chExt cx="544500" cy="553500"/>
          </a:xfrm>
        </p:grpSpPr>
        <p:cxnSp>
          <p:nvCxnSpPr>
            <p:cNvPr id="580" name="Google Shape;580;p42"/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2"/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4" name="Google Shape;144;p27"/>
          <p:cNvGrpSpPr/>
          <p:nvPr/>
        </p:nvGrpSpPr>
        <p:grpSpPr>
          <a:xfrm>
            <a:off x="846023" y="2606627"/>
            <a:ext cx="463626" cy="1180982"/>
            <a:chOff x="5215075" y="854050"/>
            <a:chExt cx="877925" cy="1793725"/>
          </a:xfrm>
        </p:grpSpPr>
        <p:cxnSp>
          <p:nvCxnSpPr>
            <p:cNvPr id="145" name="Google Shape;145;p27"/>
            <p:cNvCxnSpPr/>
            <p:nvPr/>
          </p:nvCxnSpPr>
          <p:spPr>
            <a:xfrm>
              <a:off x="6093000" y="854050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27"/>
            <p:cNvCxnSpPr/>
            <p:nvPr/>
          </p:nvCxnSpPr>
          <p:spPr>
            <a:xfrm>
              <a:off x="6093000" y="1836575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27"/>
            <p:cNvCxnSpPr/>
            <p:nvPr/>
          </p:nvCxnSpPr>
          <p:spPr>
            <a:xfrm>
              <a:off x="5453468" y="10904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27"/>
            <p:cNvCxnSpPr/>
            <p:nvPr/>
          </p:nvCxnSpPr>
          <p:spPr>
            <a:xfrm>
              <a:off x="5215075" y="1748300"/>
              <a:ext cx="7845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27"/>
            <p:cNvCxnSpPr/>
            <p:nvPr/>
          </p:nvCxnSpPr>
          <p:spPr>
            <a:xfrm rot="10800000" flipH="1">
              <a:off x="5453468" y="18313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142;p27">
            <a:extLst>
              <a:ext uri="{FF2B5EF4-FFF2-40B4-BE49-F238E27FC236}">
                <a16:creationId xmlns:a16="http://schemas.microsoft.com/office/drawing/2014/main" id="{89370F50-8A54-4E34-B0E5-3284B30A28CF}"/>
              </a:ext>
            </a:extLst>
          </p:cNvPr>
          <p:cNvSpPr txBox="1">
            <a:spLocks/>
          </p:cNvSpPr>
          <p:nvPr/>
        </p:nvSpPr>
        <p:spPr>
          <a:xfrm>
            <a:off x="1301324" y="1773738"/>
            <a:ext cx="6567873" cy="316225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800" dirty="0"/>
              <a:t>A Modelling Dissertation using the General Lake Model (GLM)</a:t>
            </a:r>
          </a:p>
        </p:txBody>
      </p:sp>
      <p:pic>
        <p:nvPicPr>
          <p:cNvPr id="11" name="Graphic 10" descr="User outline">
            <a:extLst>
              <a:ext uri="{FF2B5EF4-FFF2-40B4-BE49-F238E27FC236}">
                <a16:creationId xmlns:a16="http://schemas.microsoft.com/office/drawing/2014/main" id="{4558FDE1-7B3E-6747-1F76-3EDC3AF0F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3591" y="2145156"/>
            <a:ext cx="318584" cy="318584"/>
          </a:xfrm>
          <a:prstGeom prst="rect">
            <a:avLst/>
          </a:prstGeom>
        </p:spPr>
      </p:pic>
      <p:pic>
        <p:nvPicPr>
          <p:cNvPr id="13" name="Graphic 12" descr="Daily calendar outline">
            <a:extLst>
              <a:ext uri="{FF2B5EF4-FFF2-40B4-BE49-F238E27FC236}">
                <a16:creationId xmlns:a16="http://schemas.microsoft.com/office/drawing/2014/main" id="{6BD48145-3DAA-228C-9496-D6FE8F418B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41983" y="2161822"/>
            <a:ext cx="296057" cy="2960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6C2593-BEED-6174-D565-E74D211E6D9E}"/>
              </a:ext>
            </a:extLst>
          </p:cNvPr>
          <p:cNvSpPr txBox="1"/>
          <p:nvPr/>
        </p:nvSpPr>
        <p:spPr>
          <a:xfrm>
            <a:off x="2243588" y="2170078"/>
            <a:ext cx="915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Ariel Koh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7B8CB3-30DC-BD08-8D49-2AC44D6489D6}"/>
              </a:ext>
            </a:extLst>
          </p:cNvPr>
          <p:cNvSpPr txBox="1"/>
          <p:nvPr/>
        </p:nvSpPr>
        <p:spPr>
          <a:xfrm>
            <a:off x="5801980" y="2164217"/>
            <a:ext cx="14047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7 October 2024</a:t>
            </a:r>
          </a:p>
        </p:txBody>
      </p:sp>
      <p:pic>
        <p:nvPicPr>
          <p:cNvPr id="18" name="Graphic 17" descr="Envelope outline">
            <a:extLst>
              <a:ext uri="{FF2B5EF4-FFF2-40B4-BE49-F238E27FC236}">
                <a16:creationId xmlns:a16="http://schemas.microsoft.com/office/drawing/2014/main" id="{C837F88C-1084-9673-AF75-CAECA197FC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9118" y="2175937"/>
            <a:ext cx="296057" cy="2960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68EFD7-8653-6CB2-B6A3-E1F0DAE39D29}"/>
              </a:ext>
            </a:extLst>
          </p:cNvPr>
          <p:cNvSpPr txBox="1"/>
          <p:nvPr/>
        </p:nvSpPr>
        <p:spPr>
          <a:xfrm>
            <a:off x="3555175" y="2164217"/>
            <a:ext cx="1929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s2227491@ed.ac.uk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0;p27">
            <a:extLst>
              <a:ext uri="{FF2B5EF4-FFF2-40B4-BE49-F238E27FC236}">
                <a16:creationId xmlns:a16="http://schemas.microsoft.com/office/drawing/2014/main" id="{3B6C66C0-DCD5-DFB4-CF10-569ECAD2BFD0}"/>
              </a:ext>
            </a:extLst>
          </p:cNvPr>
          <p:cNvSpPr/>
          <p:nvPr/>
        </p:nvSpPr>
        <p:spPr>
          <a:xfrm>
            <a:off x="5584372" y="5008565"/>
            <a:ext cx="3558720" cy="1349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0;p27">
            <a:extLst>
              <a:ext uri="{FF2B5EF4-FFF2-40B4-BE49-F238E27FC236}">
                <a16:creationId xmlns:a16="http://schemas.microsoft.com/office/drawing/2014/main" id="{1BADE681-3C83-DABA-0BA1-5C436C612604}"/>
              </a:ext>
            </a:extLst>
          </p:cNvPr>
          <p:cNvSpPr/>
          <p:nvPr/>
        </p:nvSpPr>
        <p:spPr>
          <a:xfrm>
            <a:off x="2811078" y="599348"/>
            <a:ext cx="2422229" cy="14395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ctrTitle"/>
          </p:nvPr>
        </p:nvSpPr>
        <p:spPr>
          <a:xfrm>
            <a:off x="373537" y="261643"/>
            <a:ext cx="6347325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Background Information</a:t>
            </a:r>
            <a:endParaRPr sz="3000" dirty="0"/>
          </a:p>
        </p:txBody>
      </p:sp>
      <p:grpSp>
        <p:nvGrpSpPr>
          <p:cNvPr id="151" name="Google Shape;151;p27"/>
          <p:cNvGrpSpPr/>
          <p:nvPr/>
        </p:nvGrpSpPr>
        <p:grpSpPr>
          <a:xfrm>
            <a:off x="449650" y="4329175"/>
            <a:ext cx="544500" cy="553500"/>
            <a:chOff x="449650" y="4329175"/>
            <a:chExt cx="544500" cy="553500"/>
          </a:xfrm>
        </p:grpSpPr>
        <p:cxnSp>
          <p:nvCxnSpPr>
            <p:cNvPr id="152" name="Google Shape;152;p27"/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27"/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F87DCAD-F82A-864C-A7EE-DC3FA6290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51" y="844408"/>
            <a:ext cx="4526186" cy="21045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76414E-92B6-4905-E283-C9E483B5F954}"/>
              </a:ext>
            </a:extLst>
          </p:cNvPr>
          <p:cNvSpPr txBox="1"/>
          <p:nvPr/>
        </p:nvSpPr>
        <p:spPr>
          <a:xfrm>
            <a:off x="426744" y="299325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dirty="0">
                <a:solidFill>
                  <a:schemeClr val="tx1"/>
                </a:solidFill>
                <a:latin typeface="+mj-lt"/>
              </a:rPr>
              <a:t>Figure 1: Solar PV Global Capacity and Annual Additions, </a:t>
            </a:r>
          </a:p>
          <a:p>
            <a:pPr algn="ctr"/>
            <a:r>
              <a:rPr lang="en-US" sz="1200" b="0" dirty="0">
                <a:solidFill>
                  <a:schemeClr val="tx1"/>
                </a:solidFill>
                <a:latin typeface="+mj-lt"/>
              </a:rPr>
              <a:t>2009-2019 (REN21, 2020)</a:t>
            </a:r>
            <a:endParaRPr lang="en-SG" sz="1200" b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2B6BFCD8-F22E-BE0B-6068-E4F78E6D6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290" y="2087196"/>
            <a:ext cx="3794157" cy="208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49E4A4-2187-8B09-B6B6-21207F111ACD}"/>
              </a:ext>
            </a:extLst>
          </p:cNvPr>
          <p:cNvSpPr txBox="1"/>
          <p:nvPr/>
        </p:nvSpPr>
        <p:spPr>
          <a:xfrm>
            <a:off x="4575532" y="420314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200" b="0" i="0" dirty="0">
                <a:solidFill>
                  <a:srgbClr val="1C1D1E"/>
                </a:solidFill>
                <a:effectLst/>
                <a:latin typeface="+mj-lt"/>
              </a:rPr>
              <a:t>Figure 2: Performance ratio for both floating photovoltaic (FPV) and land-based photovoltaic (LBPV) systems </a:t>
            </a:r>
          </a:p>
          <a:p>
            <a:pPr algn="ctr"/>
            <a:r>
              <a:rPr lang="en-SG" sz="1200" b="0" i="0" dirty="0">
                <a:solidFill>
                  <a:srgbClr val="1C1D1E"/>
                </a:solidFill>
                <a:effectLst/>
                <a:latin typeface="+mj-lt"/>
              </a:rPr>
              <a:t>(</a:t>
            </a:r>
            <a:r>
              <a:rPr lang="en-SG" sz="1200" b="0" i="0" dirty="0" err="1">
                <a:solidFill>
                  <a:srgbClr val="1C1D1E"/>
                </a:solidFill>
                <a:effectLst/>
                <a:latin typeface="+mj-lt"/>
              </a:rPr>
              <a:t>Golroodbari</a:t>
            </a:r>
            <a:r>
              <a:rPr lang="en-SG" sz="1200" b="0" i="0" dirty="0">
                <a:solidFill>
                  <a:srgbClr val="1C1D1E"/>
                </a:solidFill>
                <a:effectLst/>
                <a:latin typeface="+mj-lt"/>
              </a:rPr>
              <a:t> &amp; van Sark, 2020)</a:t>
            </a:r>
            <a:endParaRPr lang="en-SG" sz="1200" dirty="0">
              <a:latin typeface="+mj-lt"/>
            </a:endParaRPr>
          </a:p>
        </p:txBody>
      </p:sp>
      <p:grpSp>
        <p:nvGrpSpPr>
          <p:cNvPr id="16" name="Google Shape;144;p27">
            <a:extLst>
              <a:ext uri="{FF2B5EF4-FFF2-40B4-BE49-F238E27FC236}">
                <a16:creationId xmlns:a16="http://schemas.microsoft.com/office/drawing/2014/main" id="{6B66DD2D-4A94-F4E0-1079-75ED770F4122}"/>
              </a:ext>
            </a:extLst>
          </p:cNvPr>
          <p:cNvGrpSpPr/>
          <p:nvPr/>
        </p:nvGrpSpPr>
        <p:grpSpPr>
          <a:xfrm>
            <a:off x="8362854" y="152811"/>
            <a:ext cx="463626" cy="1180982"/>
            <a:chOff x="5215075" y="854050"/>
            <a:chExt cx="877925" cy="1793725"/>
          </a:xfrm>
        </p:grpSpPr>
        <p:cxnSp>
          <p:nvCxnSpPr>
            <p:cNvPr id="17" name="Google Shape;145;p27">
              <a:extLst>
                <a:ext uri="{FF2B5EF4-FFF2-40B4-BE49-F238E27FC236}">
                  <a16:creationId xmlns:a16="http://schemas.microsoft.com/office/drawing/2014/main" id="{8B84082E-25D0-21B9-C60D-1808F34EA76E}"/>
                </a:ext>
              </a:extLst>
            </p:cNvPr>
            <p:cNvCxnSpPr/>
            <p:nvPr/>
          </p:nvCxnSpPr>
          <p:spPr>
            <a:xfrm>
              <a:off x="6093000" y="854050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6;p27">
              <a:extLst>
                <a:ext uri="{FF2B5EF4-FFF2-40B4-BE49-F238E27FC236}">
                  <a16:creationId xmlns:a16="http://schemas.microsoft.com/office/drawing/2014/main" id="{CE3EFB66-6791-296E-C927-E13A96044CA3}"/>
                </a:ext>
              </a:extLst>
            </p:cNvPr>
            <p:cNvCxnSpPr/>
            <p:nvPr/>
          </p:nvCxnSpPr>
          <p:spPr>
            <a:xfrm>
              <a:off x="6093000" y="1836575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47;p27">
              <a:extLst>
                <a:ext uri="{FF2B5EF4-FFF2-40B4-BE49-F238E27FC236}">
                  <a16:creationId xmlns:a16="http://schemas.microsoft.com/office/drawing/2014/main" id="{2020E66C-2DD4-FC8C-1541-1F0EFF52694C}"/>
                </a:ext>
              </a:extLst>
            </p:cNvPr>
            <p:cNvCxnSpPr/>
            <p:nvPr/>
          </p:nvCxnSpPr>
          <p:spPr>
            <a:xfrm>
              <a:off x="5453468" y="10904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148;p27">
              <a:extLst>
                <a:ext uri="{FF2B5EF4-FFF2-40B4-BE49-F238E27FC236}">
                  <a16:creationId xmlns:a16="http://schemas.microsoft.com/office/drawing/2014/main" id="{1359CD11-724B-3A1B-6530-98CE804484CC}"/>
                </a:ext>
              </a:extLst>
            </p:cNvPr>
            <p:cNvCxnSpPr/>
            <p:nvPr/>
          </p:nvCxnSpPr>
          <p:spPr>
            <a:xfrm>
              <a:off x="5215075" y="1748300"/>
              <a:ext cx="784500" cy="0"/>
            </a:xfrm>
            <a:prstGeom prst="straightConnector1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9;p27">
              <a:extLst>
                <a:ext uri="{FF2B5EF4-FFF2-40B4-BE49-F238E27FC236}">
                  <a16:creationId xmlns:a16="http://schemas.microsoft.com/office/drawing/2014/main" id="{410F1BFF-BEF6-FD65-06E1-66364A23B05E}"/>
                </a:ext>
              </a:extLst>
            </p:cNvPr>
            <p:cNvCxnSpPr/>
            <p:nvPr/>
          </p:nvCxnSpPr>
          <p:spPr>
            <a:xfrm rot="10800000" flipH="1">
              <a:off x="5453468" y="18313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0;p27">
            <a:extLst>
              <a:ext uri="{FF2B5EF4-FFF2-40B4-BE49-F238E27FC236}">
                <a16:creationId xmlns:a16="http://schemas.microsoft.com/office/drawing/2014/main" id="{3B6C66C0-DCD5-DFB4-CF10-569ECAD2BFD0}"/>
              </a:ext>
            </a:extLst>
          </p:cNvPr>
          <p:cNvSpPr/>
          <p:nvPr/>
        </p:nvSpPr>
        <p:spPr>
          <a:xfrm>
            <a:off x="5584372" y="5008565"/>
            <a:ext cx="3558720" cy="1349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0;p27">
            <a:extLst>
              <a:ext uri="{FF2B5EF4-FFF2-40B4-BE49-F238E27FC236}">
                <a16:creationId xmlns:a16="http://schemas.microsoft.com/office/drawing/2014/main" id="{1BADE681-3C83-DABA-0BA1-5C436C612604}"/>
              </a:ext>
            </a:extLst>
          </p:cNvPr>
          <p:cNvSpPr/>
          <p:nvPr/>
        </p:nvSpPr>
        <p:spPr>
          <a:xfrm>
            <a:off x="2811078" y="599348"/>
            <a:ext cx="2422229" cy="14395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ctrTitle"/>
          </p:nvPr>
        </p:nvSpPr>
        <p:spPr>
          <a:xfrm>
            <a:off x="373537" y="261643"/>
            <a:ext cx="6347325" cy="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Background Information</a:t>
            </a:r>
            <a:endParaRPr sz="3000" dirty="0"/>
          </a:p>
        </p:txBody>
      </p:sp>
      <p:grpSp>
        <p:nvGrpSpPr>
          <p:cNvPr id="151" name="Google Shape;151;p27"/>
          <p:cNvGrpSpPr/>
          <p:nvPr/>
        </p:nvGrpSpPr>
        <p:grpSpPr>
          <a:xfrm>
            <a:off x="449650" y="4329175"/>
            <a:ext cx="544500" cy="553500"/>
            <a:chOff x="449650" y="4329175"/>
            <a:chExt cx="544500" cy="553500"/>
          </a:xfrm>
        </p:grpSpPr>
        <p:cxnSp>
          <p:nvCxnSpPr>
            <p:cNvPr id="152" name="Google Shape;152;p27"/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27"/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" name="Google Shape;144;p27">
            <a:extLst>
              <a:ext uri="{FF2B5EF4-FFF2-40B4-BE49-F238E27FC236}">
                <a16:creationId xmlns:a16="http://schemas.microsoft.com/office/drawing/2014/main" id="{6B66DD2D-4A94-F4E0-1079-75ED770F4122}"/>
              </a:ext>
            </a:extLst>
          </p:cNvPr>
          <p:cNvGrpSpPr/>
          <p:nvPr/>
        </p:nvGrpSpPr>
        <p:grpSpPr>
          <a:xfrm>
            <a:off x="8362854" y="152811"/>
            <a:ext cx="463626" cy="1180982"/>
            <a:chOff x="5215075" y="854050"/>
            <a:chExt cx="877925" cy="1793725"/>
          </a:xfrm>
        </p:grpSpPr>
        <p:cxnSp>
          <p:nvCxnSpPr>
            <p:cNvPr id="17" name="Google Shape;145;p27">
              <a:extLst>
                <a:ext uri="{FF2B5EF4-FFF2-40B4-BE49-F238E27FC236}">
                  <a16:creationId xmlns:a16="http://schemas.microsoft.com/office/drawing/2014/main" id="{8B84082E-25D0-21B9-C60D-1808F34EA76E}"/>
                </a:ext>
              </a:extLst>
            </p:cNvPr>
            <p:cNvCxnSpPr/>
            <p:nvPr/>
          </p:nvCxnSpPr>
          <p:spPr>
            <a:xfrm>
              <a:off x="6093000" y="854050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6;p27">
              <a:extLst>
                <a:ext uri="{FF2B5EF4-FFF2-40B4-BE49-F238E27FC236}">
                  <a16:creationId xmlns:a16="http://schemas.microsoft.com/office/drawing/2014/main" id="{CE3EFB66-6791-296E-C927-E13A96044CA3}"/>
                </a:ext>
              </a:extLst>
            </p:cNvPr>
            <p:cNvCxnSpPr/>
            <p:nvPr/>
          </p:nvCxnSpPr>
          <p:spPr>
            <a:xfrm>
              <a:off x="6093000" y="1836575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47;p27">
              <a:extLst>
                <a:ext uri="{FF2B5EF4-FFF2-40B4-BE49-F238E27FC236}">
                  <a16:creationId xmlns:a16="http://schemas.microsoft.com/office/drawing/2014/main" id="{2020E66C-2DD4-FC8C-1541-1F0EFF52694C}"/>
                </a:ext>
              </a:extLst>
            </p:cNvPr>
            <p:cNvCxnSpPr/>
            <p:nvPr/>
          </p:nvCxnSpPr>
          <p:spPr>
            <a:xfrm>
              <a:off x="5453468" y="10904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148;p27">
              <a:extLst>
                <a:ext uri="{FF2B5EF4-FFF2-40B4-BE49-F238E27FC236}">
                  <a16:creationId xmlns:a16="http://schemas.microsoft.com/office/drawing/2014/main" id="{1359CD11-724B-3A1B-6530-98CE804484CC}"/>
                </a:ext>
              </a:extLst>
            </p:cNvPr>
            <p:cNvCxnSpPr/>
            <p:nvPr/>
          </p:nvCxnSpPr>
          <p:spPr>
            <a:xfrm>
              <a:off x="5215075" y="1748300"/>
              <a:ext cx="784500" cy="0"/>
            </a:xfrm>
            <a:prstGeom prst="straightConnector1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49;p27">
              <a:extLst>
                <a:ext uri="{FF2B5EF4-FFF2-40B4-BE49-F238E27FC236}">
                  <a16:creationId xmlns:a16="http://schemas.microsoft.com/office/drawing/2014/main" id="{410F1BFF-BEF6-FD65-06E1-66364A23B05E}"/>
                </a:ext>
              </a:extLst>
            </p:cNvPr>
            <p:cNvCxnSpPr/>
            <p:nvPr/>
          </p:nvCxnSpPr>
          <p:spPr>
            <a:xfrm rot="10800000" flipH="1">
              <a:off x="5453468" y="18313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FD905C-78E9-ED7B-EB1E-83A5AC7EA180}"/>
              </a:ext>
            </a:extLst>
          </p:cNvPr>
          <p:cNvSpPr/>
          <p:nvPr/>
        </p:nvSpPr>
        <p:spPr>
          <a:xfrm>
            <a:off x="449651" y="1465661"/>
            <a:ext cx="1666966" cy="711900"/>
          </a:xfrm>
          <a:prstGeom prst="roundRect">
            <a:avLst/>
          </a:prstGeom>
          <a:solidFill>
            <a:schemeClr val="accent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Increase in phytoplankton abundance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EF4683-2107-52E3-9DDC-BC312AE71811}"/>
              </a:ext>
            </a:extLst>
          </p:cNvPr>
          <p:cNvSpPr/>
          <p:nvPr/>
        </p:nvSpPr>
        <p:spPr>
          <a:xfrm>
            <a:off x="3348113" y="1465661"/>
            <a:ext cx="1666966" cy="711900"/>
          </a:xfrm>
          <a:prstGeom prst="roundRect">
            <a:avLst/>
          </a:prstGeom>
          <a:solidFill>
            <a:schemeClr val="accent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Increase in DOM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1372402-73D9-4C76-0707-4767D8B360EB}"/>
              </a:ext>
            </a:extLst>
          </p:cNvPr>
          <p:cNvSpPr/>
          <p:nvPr/>
        </p:nvSpPr>
        <p:spPr>
          <a:xfrm>
            <a:off x="2317889" y="1595615"/>
            <a:ext cx="874045" cy="45199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AAA40B-655C-E221-3C6E-A834703763AD}"/>
              </a:ext>
            </a:extLst>
          </p:cNvPr>
          <p:cNvSpPr/>
          <p:nvPr/>
        </p:nvSpPr>
        <p:spPr>
          <a:xfrm>
            <a:off x="6821783" y="1124893"/>
            <a:ext cx="1666965" cy="1502334"/>
          </a:xfrm>
          <a:prstGeom prst="roundRect">
            <a:avLst/>
          </a:prstGeom>
          <a:solidFill>
            <a:schemeClr val="accent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Disinfection Byproducts (DBP)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050" dirty="0">
                <a:solidFill>
                  <a:schemeClr val="tx1"/>
                </a:solidFill>
              </a:rPr>
              <a:t>Trihalomethanes (THMs)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050" dirty="0" err="1">
                <a:solidFill>
                  <a:schemeClr val="tx1"/>
                </a:solidFill>
              </a:rPr>
              <a:t>Haloacetic</a:t>
            </a:r>
            <a:r>
              <a:rPr lang="en-SG" sz="1050" dirty="0">
                <a:solidFill>
                  <a:schemeClr val="tx1"/>
                </a:solidFill>
              </a:rPr>
              <a:t> Acids (HAAs)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65B643-0044-5F38-7620-71A98EDF7918}"/>
              </a:ext>
            </a:extLst>
          </p:cNvPr>
          <p:cNvSpPr/>
          <p:nvPr/>
        </p:nvSpPr>
        <p:spPr>
          <a:xfrm>
            <a:off x="5171258" y="1593445"/>
            <a:ext cx="1549605" cy="45199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90D35-9D40-4F5B-757E-24D5C77D39F5}"/>
              </a:ext>
            </a:extLst>
          </p:cNvPr>
          <p:cNvSpPr txBox="1"/>
          <p:nvPr/>
        </p:nvSpPr>
        <p:spPr>
          <a:xfrm>
            <a:off x="4875671" y="1308259"/>
            <a:ext cx="20855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Disinfection process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A05142-5581-5194-2EB8-EB7B2F1DD105}"/>
              </a:ext>
            </a:extLst>
          </p:cNvPr>
          <p:cNvSpPr txBox="1"/>
          <p:nvPr/>
        </p:nvSpPr>
        <p:spPr>
          <a:xfrm>
            <a:off x="4875670" y="1980576"/>
            <a:ext cx="20855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Halogenation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7D9EC64-762E-CC6C-4973-B4CF2E88D004}"/>
              </a:ext>
            </a:extLst>
          </p:cNvPr>
          <p:cNvSpPr/>
          <p:nvPr/>
        </p:nvSpPr>
        <p:spPr>
          <a:xfrm rot="5400000">
            <a:off x="3825645" y="2464918"/>
            <a:ext cx="711902" cy="45199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D9609-AF7F-E846-10E5-B2D7EC34B901}"/>
              </a:ext>
            </a:extLst>
          </p:cNvPr>
          <p:cNvSpPr txBox="1"/>
          <p:nvPr/>
        </p:nvSpPr>
        <p:spPr>
          <a:xfrm>
            <a:off x="2517231" y="2288353"/>
            <a:ext cx="1666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dirty="0"/>
              <a:t>Presence of </a:t>
            </a:r>
          </a:p>
          <a:p>
            <a:pPr algn="ctr"/>
            <a:r>
              <a:rPr lang="en-SG" dirty="0"/>
              <a:t>heavy metals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83BBD65-DD21-77E7-E435-8A2A89085DC9}"/>
              </a:ext>
            </a:extLst>
          </p:cNvPr>
          <p:cNvSpPr/>
          <p:nvPr/>
        </p:nvSpPr>
        <p:spPr>
          <a:xfrm>
            <a:off x="3348114" y="3204267"/>
            <a:ext cx="1666965" cy="1316994"/>
          </a:xfrm>
          <a:prstGeom prst="roundRect">
            <a:avLst/>
          </a:prstGeom>
          <a:solidFill>
            <a:schemeClr val="accent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DOM and heavy metal bounded compounds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050" dirty="0">
                <a:solidFill>
                  <a:schemeClr val="tx1"/>
                </a:solidFill>
              </a:rPr>
              <a:t>Iron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050" dirty="0">
                <a:solidFill>
                  <a:schemeClr val="tx1"/>
                </a:solidFill>
              </a:rPr>
              <a:t>Lead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050" dirty="0">
                <a:solidFill>
                  <a:schemeClr val="tx1"/>
                </a:solidFill>
              </a:rPr>
              <a:t>Mercury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ED8F07-2969-A18A-A5B6-5EE33E45130E}"/>
              </a:ext>
            </a:extLst>
          </p:cNvPr>
          <p:cNvSpPr txBox="1"/>
          <p:nvPr/>
        </p:nvSpPr>
        <p:spPr>
          <a:xfrm>
            <a:off x="1829178" y="1363026"/>
            <a:ext cx="1666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Death</a:t>
            </a:r>
          </a:p>
        </p:txBody>
      </p:sp>
    </p:spTree>
    <p:extLst>
      <p:ext uri="{BB962C8B-B14F-4D97-AF65-F5344CB8AC3E}">
        <p14:creationId xmlns:p14="http://schemas.microsoft.com/office/powerpoint/2010/main" val="799204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ure 1">
            <a:extLst>
              <a:ext uri="{FF2B5EF4-FFF2-40B4-BE49-F238E27FC236}">
                <a16:creationId xmlns:a16="http://schemas.microsoft.com/office/drawing/2014/main" id="{0FFD627D-97D6-F75D-9D52-13728916C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0" r="12281"/>
          <a:stretch/>
        </p:blipFill>
        <p:spPr bwMode="auto">
          <a:xfrm flipH="1">
            <a:off x="5395998" y="0"/>
            <a:ext cx="3748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2" name="Google Shape;322;p35"/>
          <p:cNvSpPr/>
          <p:nvPr/>
        </p:nvSpPr>
        <p:spPr>
          <a:xfrm rot="-5400000">
            <a:off x="6263700" y="2267975"/>
            <a:ext cx="5183400" cy="57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title"/>
          </p:nvPr>
        </p:nvSpPr>
        <p:spPr>
          <a:xfrm>
            <a:off x="314987" y="225139"/>
            <a:ext cx="4808763" cy="10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Aim &amp; Research Questions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body" idx="1"/>
          </p:nvPr>
        </p:nvSpPr>
        <p:spPr>
          <a:xfrm>
            <a:off x="449648" y="1190245"/>
            <a:ext cx="4674101" cy="2964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n-lt"/>
              </a:rPr>
              <a:t>AIM: </a:t>
            </a:r>
            <a:r>
              <a:rPr lang="en-US" dirty="0">
                <a:latin typeface="+mn-lt"/>
              </a:rPr>
              <a:t>To understand the impact of floating photovoltaic (FPV) cells on phytoplankton communities in shallow freshwater lakes.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n-lt"/>
              </a:rPr>
              <a:t>RESEARCH QUESTIONS:</a:t>
            </a:r>
            <a:r>
              <a:rPr lang="en-US" dirty="0">
                <a:latin typeface="+mn-lt"/>
              </a:rPr>
              <a:t> </a:t>
            </a:r>
          </a:p>
          <a:p>
            <a:pPr marL="285750" indent="-285750"/>
            <a:r>
              <a:rPr lang="en-US" dirty="0">
                <a:latin typeface="+mn-lt"/>
              </a:rPr>
              <a:t>How does varying the coverage of FPV affect phytoplankton abundance and the risk of algal bloom?</a:t>
            </a:r>
          </a:p>
          <a:p>
            <a:pPr marL="285750" indent="-285750"/>
            <a:r>
              <a:rPr lang="en-US" dirty="0">
                <a:latin typeface="+mn-lt"/>
              </a:rPr>
              <a:t>How does changes in PFV affect water quality and nutrient partitioning (metals &amp; dissolved organic matter) in the lake?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5123750" y="2272500"/>
            <a:ext cx="664730" cy="287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7" name="Google Shape;327;p35"/>
          <p:cNvCxnSpPr/>
          <p:nvPr/>
        </p:nvCxnSpPr>
        <p:spPr>
          <a:xfrm rot="10800000">
            <a:off x="449650" y="986839"/>
            <a:ext cx="1025100" cy="0"/>
          </a:xfrm>
          <a:prstGeom prst="straightConnector1">
            <a:avLst/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8" name="Google Shape;328;p35"/>
          <p:cNvGrpSpPr/>
          <p:nvPr/>
        </p:nvGrpSpPr>
        <p:grpSpPr>
          <a:xfrm>
            <a:off x="449650" y="4329175"/>
            <a:ext cx="544500" cy="553500"/>
            <a:chOff x="449650" y="4329175"/>
            <a:chExt cx="544500" cy="553500"/>
          </a:xfrm>
        </p:grpSpPr>
        <p:cxnSp>
          <p:nvCxnSpPr>
            <p:cNvPr id="329" name="Google Shape;329;p35"/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35"/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0;p27">
            <a:extLst>
              <a:ext uri="{FF2B5EF4-FFF2-40B4-BE49-F238E27FC236}">
                <a16:creationId xmlns:a16="http://schemas.microsoft.com/office/drawing/2014/main" id="{75343C79-102D-31D0-AF9D-0623762D97B4}"/>
              </a:ext>
            </a:extLst>
          </p:cNvPr>
          <p:cNvSpPr/>
          <p:nvPr/>
        </p:nvSpPr>
        <p:spPr>
          <a:xfrm>
            <a:off x="3505633" y="618711"/>
            <a:ext cx="2132733" cy="12308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44BD7-1093-7C20-F36D-83FF0AD8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00" y="228965"/>
            <a:ext cx="7700400" cy="602700"/>
          </a:xfrm>
          <a:noFill/>
        </p:spPr>
        <p:txBody>
          <a:bodyPr/>
          <a:lstStyle/>
          <a:p>
            <a:r>
              <a:rPr lang="en-SG" sz="3000" dirty="0"/>
              <a:t>Methods</a:t>
            </a:r>
          </a:p>
        </p:txBody>
      </p:sp>
      <p:pic>
        <p:nvPicPr>
          <p:cNvPr id="6" name="Graphic 5" descr="Single gear outline">
            <a:extLst>
              <a:ext uri="{FF2B5EF4-FFF2-40B4-BE49-F238E27FC236}">
                <a16:creationId xmlns:a16="http://schemas.microsoft.com/office/drawing/2014/main" id="{3CB416DD-B808-4496-6636-FA9F33253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0381" y="1889312"/>
            <a:ext cx="1843238" cy="18432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00EDBB-9AF3-CCB1-D309-1B129C8CE764}"/>
              </a:ext>
            </a:extLst>
          </p:cNvPr>
          <p:cNvSpPr/>
          <p:nvPr/>
        </p:nvSpPr>
        <p:spPr>
          <a:xfrm>
            <a:off x="4183063" y="2435853"/>
            <a:ext cx="777874" cy="755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ysClr val="windowText" lastClr="000000"/>
                </a:solidFill>
              </a:rPr>
              <a:t>GLM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BBC2F5-5674-F811-431D-E7AEA1F125E0}"/>
              </a:ext>
            </a:extLst>
          </p:cNvPr>
          <p:cNvSpPr/>
          <p:nvPr/>
        </p:nvSpPr>
        <p:spPr>
          <a:xfrm>
            <a:off x="148924" y="618711"/>
            <a:ext cx="3251200" cy="277900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Model Configuration (Switches &amp; Parameters) Input</a:t>
            </a:r>
            <a:endParaRPr lang="en-SG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A71BA4-5E1E-0C2D-B5FB-C5E295233FFD}"/>
              </a:ext>
            </a:extLst>
          </p:cNvPr>
          <p:cNvSpPr/>
          <p:nvPr/>
        </p:nvSpPr>
        <p:spPr>
          <a:xfrm>
            <a:off x="296267" y="1150943"/>
            <a:ext cx="1431758" cy="389634"/>
          </a:xfrm>
          <a:prstGeom prst="round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GLM setup parameters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8DCD56-FC7D-2BC5-6369-A5EF65D3778F}"/>
              </a:ext>
            </a:extLst>
          </p:cNvPr>
          <p:cNvSpPr/>
          <p:nvPr/>
        </p:nvSpPr>
        <p:spPr>
          <a:xfrm>
            <a:off x="1775434" y="2399274"/>
            <a:ext cx="1431758" cy="444319"/>
          </a:xfrm>
          <a:prstGeom prst="round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Water Quality Model Options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C19161-051A-AD0A-477C-FC60BDD073A0}"/>
              </a:ext>
            </a:extLst>
          </p:cNvPr>
          <p:cNvSpPr/>
          <p:nvPr/>
        </p:nvSpPr>
        <p:spPr>
          <a:xfrm>
            <a:off x="307539" y="2047667"/>
            <a:ext cx="1431758" cy="389634"/>
          </a:xfrm>
          <a:prstGeom prst="round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Lake Morphometry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388C0D1-4737-82B7-EAD6-BF44FCB356A8}"/>
              </a:ext>
            </a:extLst>
          </p:cNvPr>
          <p:cNvSpPr/>
          <p:nvPr/>
        </p:nvSpPr>
        <p:spPr>
          <a:xfrm>
            <a:off x="309945" y="2501858"/>
            <a:ext cx="1431758" cy="389634"/>
          </a:xfrm>
          <a:prstGeom prst="round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Output Options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D601E81-029A-0A55-FA21-342FCC6DCC68}"/>
              </a:ext>
            </a:extLst>
          </p:cNvPr>
          <p:cNvSpPr/>
          <p:nvPr/>
        </p:nvSpPr>
        <p:spPr>
          <a:xfrm>
            <a:off x="296266" y="1605134"/>
            <a:ext cx="1431759" cy="389634"/>
          </a:xfrm>
          <a:prstGeom prst="round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Starting Condition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B49DD56-DA71-04A6-9AB8-0BCD2EB3373F}"/>
              </a:ext>
            </a:extLst>
          </p:cNvPr>
          <p:cNvSpPr/>
          <p:nvPr/>
        </p:nvSpPr>
        <p:spPr>
          <a:xfrm>
            <a:off x="1780495" y="1208093"/>
            <a:ext cx="1431760" cy="602700"/>
          </a:xfrm>
          <a:prstGeom prst="round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Meteorological Forcing Options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6839A05-98EE-CB56-5BC6-5B2F718489B6}"/>
              </a:ext>
            </a:extLst>
          </p:cNvPr>
          <p:cNvSpPr/>
          <p:nvPr/>
        </p:nvSpPr>
        <p:spPr>
          <a:xfrm>
            <a:off x="1769081" y="1870976"/>
            <a:ext cx="1431761" cy="444319"/>
          </a:xfrm>
          <a:prstGeom prst="round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Inflow Forcing Options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BA86BC6-0961-5A31-AAF0-EDEDB06B3870}"/>
              </a:ext>
            </a:extLst>
          </p:cNvPr>
          <p:cNvSpPr/>
          <p:nvPr/>
        </p:nvSpPr>
        <p:spPr>
          <a:xfrm>
            <a:off x="296266" y="2956049"/>
            <a:ext cx="2915987" cy="316031"/>
          </a:xfrm>
          <a:prstGeom prst="round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Outflow Forcing Options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C50114-4776-23BB-721F-03ED1DCB5B2C}"/>
              </a:ext>
            </a:extLst>
          </p:cNvPr>
          <p:cNvSpPr/>
          <p:nvPr/>
        </p:nvSpPr>
        <p:spPr>
          <a:xfrm>
            <a:off x="148923" y="3503244"/>
            <a:ext cx="3305477" cy="13587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Time-series (Boundary Condition) Input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56743A2-C774-113E-5F27-0493956257B9}"/>
              </a:ext>
            </a:extLst>
          </p:cNvPr>
          <p:cNvSpPr/>
          <p:nvPr/>
        </p:nvSpPr>
        <p:spPr>
          <a:xfrm>
            <a:off x="302479" y="3904808"/>
            <a:ext cx="2904713" cy="389634"/>
          </a:xfrm>
          <a:prstGeom prst="round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Meteorological data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2C6A589-9EEB-2CB0-2DF2-16863632285D}"/>
              </a:ext>
            </a:extLst>
          </p:cNvPr>
          <p:cNvSpPr/>
          <p:nvPr/>
        </p:nvSpPr>
        <p:spPr>
          <a:xfrm>
            <a:off x="1775433" y="4366058"/>
            <a:ext cx="1431759" cy="389634"/>
          </a:xfrm>
          <a:prstGeom prst="round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Inflow data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B990C47-A884-6DDD-3EDA-49E7B9EDDF96}"/>
              </a:ext>
            </a:extLst>
          </p:cNvPr>
          <p:cNvSpPr/>
          <p:nvPr/>
        </p:nvSpPr>
        <p:spPr>
          <a:xfrm>
            <a:off x="291207" y="4366058"/>
            <a:ext cx="1431759" cy="389634"/>
          </a:xfrm>
          <a:prstGeom prst="round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Outflow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6BA2E0-60E2-F151-D708-B7BBF1CA461B}"/>
              </a:ext>
            </a:extLst>
          </p:cNvPr>
          <p:cNvSpPr/>
          <p:nvPr/>
        </p:nvSpPr>
        <p:spPr>
          <a:xfrm>
            <a:off x="5743876" y="931333"/>
            <a:ext cx="3259178" cy="24663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Model Output Files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D7FD659-9A7C-AFA0-DB51-C838041C105F}"/>
              </a:ext>
            </a:extLst>
          </p:cNvPr>
          <p:cNvSpPr/>
          <p:nvPr/>
        </p:nvSpPr>
        <p:spPr>
          <a:xfrm>
            <a:off x="5942132" y="1271540"/>
            <a:ext cx="1431758" cy="396918"/>
          </a:xfrm>
          <a:prstGeom prst="round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Output Summary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AAA7B53-3CC9-440A-761A-BD4190E60045}"/>
              </a:ext>
            </a:extLst>
          </p:cNvPr>
          <p:cNvSpPr/>
          <p:nvPr/>
        </p:nvSpPr>
        <p:spPr>
          <a:xfrm>
            <a:off x="5953404" y="1721357"/>
            <a:ext cx="1431758" cy="657972"/>
          </a:xfrm>
          <a:prstGeom prst="round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Energy Balance Summary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D7E3C99-8515-00C4-DECD-A8D4173E9184}"/>
              </a:ext>
            </a:extLst>
          </p:cNvPr>
          <p:cNvSpPr/>
          <p:nvPr/>
        </p:nvSpPr>
        <p:spPr>
          <a:xfrm>
            <a:off x="7426360" y="1934423"/>
            <a:ext cx="1431758" cy="437622"/>
          </a:xfrm>
          <a:prstGeom prst="round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Output at Specific Height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97F84BD-8126-F0EB-086F-46C5F70D23F2}"/>
              </a:ext>
            </a:extLst>
          </p:cNvPr>
          <p:cNvSpPr/>
          <p:nvPr/>
        </p:nvSpPr>
        <p:spPr>
          <a:xfrm>
            <a:off x="5977758" y="2432228"/>
            <a:ext cx="2897204" cy="389634"/>
          </a:xfrm>
          <a:prstGeom prst="round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Outlet: Chosen output attributes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6C1B1AD-9529-AC12-8244-913001C6B348}"/>
              </a:ext>
            </a:extLst>
          </p:cNvPr>
          <p:cNvSpPr/>
          <p:nvPr/>
        </p:nvSpPr>
        <p:spPr>
          <a:xfrm>
            <a:off x="5977758" y="2882045"/>
            <a:ext cx="2897204" cy="431969"/>
          </a:xfrm>
          <a:prstGeom prst="round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Combined Outlet: Sum of outflow and overflow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7F23D48-564A-A952-51AF-54CE98049F86}"/>
              </a:ext>
            </a:extLst>
          </p:cNvPr>
          <p:cNvSpPr/>
          <p:nvPr/>
        </p:nvSpPr>
        <p:spPr>
          <a:xfrm>
            <a:off x="7426360" y="1271540"/>
            <a:ext cx="1431760" cy="602700"/>
          </a:xfrm>
          <a:prstGeom prst="round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Overflow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5BB5394-6D1C-772D-51F1-60F839A18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874" y="3550212"/>
            <a:ext cx="3258000" cy="1247853"/>
          </a:xfrm>
          <a:prstGeom prst="rect">
            <a:avLst/>
          </a:prstGeom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98716FB2-3B6B-14C7-DE71-A4F16294D6BB}"/>
              </a:ext>
            </a:extLst>
          </p:cNvPr>
          <p:cNvSpPr/>
          <p:nvPr/>
        </p:nvSpPr>
        <p:spPr>
          <a:xfrm rot="5400000">
            <a:off x="3191027" y="2752956"/>
            <a:ext cx="935037" cy="258176"/>
          </a:xfrm>
          <a:prstGeom prst="triangl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1273FACC-BD89-57BB-3B7E-2A126485930D}"/>
              </a:ext>
            </a:extLst>
          </p:cNvPr>
          <p:cNvSpPr/>
          <p:nvPr/>
        </p:nvSpPr>
        <p:spPr>
          <a:xfrm rot="5400000">
            <a:off x="5034265" y="2737705"/>
            <a:ext cx="935037" cy="258176"/>
          </a:xfrm>
          <a:prstGeom prst="triangl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9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cxnSp>
        <p:nvCxnSpPr>
          <p:cNvPr id="619" name="Google Shape;619;p43"/>
          <p:cNvCxnSpPr>
            <a:cxnSpLocks/>
          </p:cNvCxnSpPr>
          <p:nvPr/>
        </p:nvCxnSpPr>
        <p:spPr>
          <a:xfrm flipH="1">
            <a:off x="3270808" y="858850"/>
            <a:ext cx="5107242" cy="0"/>
          </a:xfrm>
          <a:prstGeom prst="straightConnector1">
            <a:avLst/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19CD6C2-C354-A478-4FFB-ECB1A3DF5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6" y="1839025"/>
            <a:ext cx="4215864" cy="2409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2F7FD7-A148-3CE4-A14F-CD4A01A327E6}"/>
              </a:ext>
            </a:extLst>
          </p:cNvPr>
          <p:cNvSpPr txBox="1"/>
          <p:nvPr/>
        </p:nvSpPr>
        <p:spPr>
          <a:xfrm>
            <a:off x="101488" y="433099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dirty="0">
                <a:solidFill>
                  <a:schemeClr val="tx1"/>
                </a:solidFill>
                <a:latin typeface="+mj-lt"/>
              </a:rPr>
              <a:t>Figure 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3: Dummy graph of Phytoplankton Abundance against FPV Coverage </a:t>
            </a:r>
            <a:endParaRPr lang="en-SG" sz="12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6B3DE1-7842-000E-A891-E6A59C26614B}"/>
              </a:ext>
            </a:extLst>
          </p:cNvPr>
          <p:cNvSpPr/>
          <p:nvPr/>
        </p:nvSpPr>
        <p:spPr>
          <a:xfrm>
            <a:off x="495266" y="1054006"/>
            <a:ext cx="3784444" cy="66239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err="1">
                <a:solidFill>
                  <a:sysClr val="windowText" lastClr="000000"/>
                </a:solidFill>
              </a:rPr>
              <a:t>glm</a:t>
            </a:r>
            <a:r>
              <a:rPr lang="en-SG" dirty="0">
                <a:solidFill>
                  <a:sysClr val="windowText" lastClr="000000"/>
                </a:solidFill>
              </a:rPr>
              <a:t> (</a:t>
            </a:r>
            <a:r>
              <a:rPr lang="en-SG" dirty="0" err="1">
                <a:solidFill>
                  <a:sysClr val="windowText" lastClr="000000"/>
                </a:solidFill>
              </a:rPr>
              <a:t>PhytoplanktonAbundance~Coverage</a:t>
            </a:r>
            <a:r>
              <a:rPr lang="en-SG" dirty="0">
                <a:solidFill>
                  <a:sysClr val="windowText" lastClr="000000"/>
                </a:solidFill>
              </a:rPr>
              <a:t>, family = </a:t>
            </a:r>
            <a:r>
              <a:rPr lang="en-SG" dirty="0" err="1">
                <a:solidFill>
                  <a:sysClr val="windowText" lastClr="000000"/>
                </a:solidFill>
              </a:rPr>
              <a:t>poisson</a:t>
            </a:r>
            <a:r>
              <a:rPr lang="en-SG" dirty="0">
                <a:solidFill>
                  <a:sysClr val="windowText" lastClr="000000"/>
                </a:solidFill>
              </a:rPr>
              <a:t>(link = "log"), data=data)</a:t>
            </a:r>
          </a:p>
        </p:txBody>
      </p:sp>
      <p:pic>
        <p:nvPicPr>
          <p:cNvPr id="11" name="Picture 10" descr="A graph of a growth curve&#10;&#10;Description automatically generated with medium confidence">
            <a:extLst>
              <a:ext uri="{FF2B5EF4-FFF2-40B4-BE49-F238E27FC236}">
                <a16:creationId xmlns:a16="http://schemas.microsoft.com/office/drawing/2014/main" id="{A00F101B-0091-4EB9-22E6-37478878D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39025"/>
            <a:ext cx="4215600" cy="24089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ECF9A9-841E-A2AE-C4E6-0D443B598CF2}"/>
              </a:ext>
            </a:extLst>
          </p:cNvPr>
          <p:cNvSpPr txBox="1"/>
          <p:nvPr/>
        </p:nvSpPr>
        <p:spPr>
          <a:xfrm>
            <a:off x="4572000" y="433099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dirty="0">
                <a:solidFill>
                  <a:schemeClr val="tx1"/>
                </a:solidFill>
                <a:latin typeface="+mj-lt"/>
              </a:rPr>
              <a:t>Figure 4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: Dummy graph of DOM Concentration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</a:rPr>
              <a:t>against FPV Coverage </a:t>
            </a:r>
            <a:endParaRPr lang="en-SG" sz="12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D69252-9565-9BF5-DDC7-E2CAD24B64A3}"/>
              </a:ext>
            </a:extLst>
          </p:cNvPr>
          <p:cNvSpPr/>
          <p:nvPr/>
        </p:nvSpPr>
        <p:spPr>
          <a:xfrm>
            <a:off x="4787578" y="1054006"/>
            <a:ext cx="3784444" cy="66239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err="1">
                <a:solidFill>
                  <a:sysClr val="windowText" lastClr="000000"/>
                </a:solidFill>
              </a:rPr>
              <a:t>lm</a:t>
            </a:r>
            <a:r>
              <a:rPr lang="en-SG" dirty="0">
                <a:solidFill>
                  <a:sysClr val="windowText" lastClr="000000"/>
                </a:solidFill>
              </a:rPr>
              <a:t> (</a:t>
            </a:r>
            <a:r>
              <a:rPr lang="en-SG" dirty="0" err="1">
                <a:solidFill>
                  <a:sysClr val="windowText" lastClr="000000"/>
                </a:solidFill>
              </a:rPr>
              <a:t>expDOMconcentration~Coverage</a:t>
            </a:r>
            <a:r>
              <a:rPr lang="en-SG" dirty="0">
                <a:solidFill>
                  <a:sysClr val="windowText" lastClr="000000"/>
                </a:solidFill>
              </a:rPr>
              <a:t>, data=data)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ew of solar panels">
            <a:extLst>
              <a:ext uri="{FF2B5EF4-FFF2-40B4-BE49-F238E27FC236}">
                <a16:creationId xmlns:a16="http://schemas.microsoft.com/office/drawing/2014/main" id="{645DEE0C-DB83-0A07-ABEF-6A991E2129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955" b="29498"/>
          <a:stretch/>
        </p:blipFill>
        <p:spPr>
          <a:xfrm>
            <a:off x="1018415" y="2072203"/>
            <a:ext cx="7107169" cy="1740998"/>
          </a:xfrm>
          <a:prstGeom prst="rect">
            <a:avLst/>
          </a:prstGeom>
        </p:spPr>
      </p:pic>
      <p:sp>
        <p:nvSpPr>
          <p:cNvPr id="573" name="Google Shape;573;p42"/>
          <p:cNvSpPr txBox="1">
            <a:spLocks noGrp="1"/>
          </p:cNvSpPr>
          <p:nvPr>
            <p:ph type="title"/>
          </p:nvPr>
        </p:nvSpPr>
        <p:spPr>
          <a:xfrm>
            <a:off x="326293" y="1166715"/>
            <a:ext cx="8491412" cy="4842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QUESTIONS?</a:t>
            </a:r>
            <a:endParaRPr sz="2900" dirty="0"/>
          </a:p>
        </p:txBody>
      </p:sp>
      <p:sp>
        <p:nvSpPr>
          <p:cNvPr id="577" name="Google Shape;577;p42"/>
          <p:cNvSpPr/>
          <p:nvPr/>
        </p:nvSpPr>
        <p:spPr>
          <a:xfrm flipH="1">
            <a:off x="7734750" y="2772452"/>
            <a:ext cx="437332" cy="10407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2"/>
          <p:cNvSpPr/>
          <p:nvPr/>
        </p:nvSpPr>
        <p:spPr>
          <a:xfrm flipH="1">
            <a:off x="1006985" y="1968292"/>
            <a:ext cx="404100" cy="153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" name="Google Shape;579;p42"/>
          <p:cNvGrpSpPr/>
          <p:nvPr/>
        </p:nvGrpSpPr>
        <p:grpSpPr>
          <a:xfrm>
            <a:off x="8035414" y="2682868"/>
            <a:ext cx="544500" cy="553500"/>
            <a:chOff x="449650" y="4329175"/>
            <a:chExt cx="544500" cy="553500"/>
          </a:xfrm>
        </p:grpSpPr>
        <p:cxnSp>
          <p:nvCxnSpPr>
            <p:cNvPr id="580" name="Google Shape;580;p42"/>
            <p:cNvCxnSpPr/>
            <p:nvPr/>
          </p:nvCxnSpPr>
          <p:spPr>
            <a:xfrm>
              <a:off x="721900" y="4329175"/>
              <a:ext cx="0" cy="553500"/>
            </a:xfrm>
            <a:prstGeom prst="straightConnector1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2"/>
            <p:cNvCxnSpPr/>
            <p:nvPr/>
          </p:nvCxnSpPr>
          <p:spPr>
            <a:xfrm flipH="1">
              <a:off x="449650" y="4604350"/>
              <a:ext cx="544500" cy="2100"/>
            </a:xfrm>
            <a:prstGeom prst="straightConnector1">
              <a:avLst/>
            </a:pr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4" name="Google Shape;144;p27"/>
          <p:cNvGrpSpPr/>
          <p:nvPr/>
        </p:nvGrpSpPr>
        <p:grpSpPr>
          <a:xfrm>
            <a:off x="846023" y="2107080"/>
            <a:ext cx="463626" cy="1180982"/>
            <a:chOff x="5215075" y="854050"/>
            <a:chExt cx="877925" cy="1793725"/>
          </a:xfrm>
        </p:grpSpPr>
        <p:cxnSp>
          <p:nvCxnSpPr>
            <p:cNvPr id="145" name="Google Shape;145;p27"/>
            <p:cNvCxnSpPr/>
            <p:nvPr/>
          </p:nvCxnSpPr>
          <p:spPr>
            <a:xfrm>
              <a:off x="6093000" y="854050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27"/>
            <p:cNvCxnSpPr/>
            <p:nvPr/>
          </p:nvCxnSpPr>
          <p:spPr>
            <a:xfrm>
              <a:off x="6093000" y="1836575"/>
              <a:ext cx="0" cy="8112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27"/>
            <p:cNvCxnSpPr/>
            <p:nvPr/>
          </p:nvCxnSpPr>
          <p:spPr>
            <a:xfrm>
              <a:off x="5453468" y="10904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27"/>
            <p:cNvCxnSpPr/>
            <p:nvPr/>
          </p:nvCxnSpPr>
          <p:spPr>
            <a:xfrm>
              <a:off x="5215075" y="1748300"/>
              <a:ext cx="7845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27"/>
            <p:cNvCxnSpPr/>
            <p:nvPr/>
          </p:nvCxnSpPr>
          <p:spPr>
            <a:xfrm rot="10800000" flipH="1">
              <a:off x="5453468" y="1831350"/>
              <a:ext cx="574800" cy="57480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" name="Graphic 10" descr="User outline">
            <a:extLst>
              <a:ext uri="{FF2B5EF4-FFF2-40B4-BE49-F238E27FC236}">
                <a16:creationId xmlns:a16="http://schemas.microsoft.com/office/drawing/2014/main" id="{4558FDE1-7B3E-6747-1F76-3EDC3AF0F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3591" y="1645609"/>
            <a:ext cx="318584" cy="318584"/>
          </a:xfrm>
          <a:prstGeom prst="rect">
            <a:avLst/>
          </a:prstGeom>
        </p:spPr>
      </p:pic>
      <p:pic>
        <p:nvPicPr>
          <p:cNvPr id="13" name="Graphic 12" descr="Daily calendar outline">
            <a:extLst>
              <a:ext uri="{FF2B5EF4-FFF2-40B4-BE49-F238E27FC236}">
                <a16:creationId xmlns:a16="http://schemas.microsoft.com/office/drawing/2014/main" id="{6BD48145-3DAA-228C-9496-D6FE8F418B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41983" y="1662275"/>
            <a:ext cx="296057" cy="2960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6C2593-BEED-6174-D565-E74D211E6D9E}"/>
              </a:ext>
            </a:extLst>
          </p:cNvPr>
          <p:cNvSpPr txBox="1"/>
          <p:nvPr/>
        </p:nvSpPr>
        <p:spPr>
          <a:xfrm>
            <a:off x="2243588" y="1670531"/>
            <a:ext cx="9150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Ariel Koh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7B8CB3-30DC-BD08-8D49-2AC44D6489D6}"/>
              </a:ext>
            </a:extLst>
          </p:cNvPr>
          <p:cNvSpPr txBox="1"/>
          <p:nvPr/>
        </p:nvSpPr>
        <p:spPr>
          <a:xfrm>
            <a:off x="5801980" y="1664670"/>
            <a:ext cx="14047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7 October 2024</a:t>
            </a:r>
          </a:p>
        </p:txBody>
      </p:sp>
      <p:pic>
        <p:nvPicPr>
          <p:cNvPr id="18" name="Graphic 17" descr="Envelope outline">
            <a:extLst>
              <a:ext uri="{FF2B5EF4-FFF2-40B4-BE49-F238E27FC236}">
                <a16:creationId xmlns:a16="http://schemas.microsoft.com/office/drawing/2014/main" id="{C837F88C-1084-9673-AF75-CAECA197FC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9118" y="1676390"/>
            <a:ext cx="296057" cy="2960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68EFD7-8653-6CB2-B6A3-E1F0DAE39D29}"/>
              </a:ext>
            </a:extLst>
          </p:cNvPr>
          <p:cNvSpPr txBox="1"/>
          <p:nvPr/>
        </p:nvSpPr>
        <p:spPr>
          <a:xfrm>
            <a:off x="3555175" y="1664670"/>
            <a:ext cx="19294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s2227491@ed.ac.uk</a:t>
            </a:r>
          </a:p>
        </p:txBody>
      </p:sp>
    </p:spTree>
    <p:extLst>
      <p:ext uri="{BB962C8B-B14F-4D97-AF65-F5344CB8AC3E}">
        <p14:creationId xmlns:p14="http://schemas.microsoft.com/office/powerpoint/2010/main" val="1771486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FAF0E05-74D8-2EC9-D3B7-5076406C1661}"/>
              </a:ext>
            </a:extLst>
          </p:cNvPr>
          <p:cNvSpPr txBox="1"/>
          <p:nvPr/>
        </p:nvSpPr>
        <p:spPr>
          <a:xfrm>
            <a:off x="403122" y="905809"/>
            <a:ext cx="8337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l">
              <a:spcBef>
                <a:spcPts val="600"/>
              </a:spcBef>
            </a:pPr>
            <a:r>
              <a:rPr lang="en-SG" sz="1400" dirty="0" err="1">
                <a:effectLst/>
                <a:latin typeface="+mn-lt"/>
              </a:rPr>
              <a:t>Golroodbari</a:t>
            </a:r>
            <a:r>
              <a:rPr lang="en-SG" sz="1400" dirty="0">
                <a:effectLst/>
                <a:latin typeface="+mn-lt"/>
              </a:rPr>
              <a:t>, S.Z. and van Sark, W. (2020) ‘Simulation of performance differences between offshore and land‐based Photovoltaic Systems’, </a:t>
            </a:r>
            <a:r>
              <a:rPr lang="en-SG" sz="1400" i="1" dirty="0">
                <a:effectLst/>
                <a:latin typeface="+mn-lt"/>
              </a:rPr>
              <a:t>Progress in Photovoltaics: Research and Applications</a:t>
            </a:r>
            <a:r>
              <a:rPr lang="en-SG" sz="1400" dirty="0">
                <a:effectLst/>
                <a:latin typeface="+mn-lt"/>
              </a:rPr>
              <a:t>, 28(9), pp. 873–886. doi:10.1002/pip.3276. </a:t>
            </a:r>
            <a:endParaRPr lang="en-SG" dirty="0">
              <a:latin typeface="+mn-lt"/>
            </a:endParaRPr>
          </a:p>
          <a:p>
            <a:pPr>
              <a:spcBef>
                <a:spcPts val="600"/>
              </a:spcBef>
            </a:pPr>
            <a:r>
              <a:rPr lang="en-SG" sz="1400" b="0" i="0" dirty="0">
                <a:solidFill>
                  <a:srgbClr val="1F1F1F"/>
                </a:solidFill>
                <a:effectLst/>
                <a:latin typeface="+mn-lt"/>
              </a:rPr>
              <a:t>REN21, 2020. Renewables 2020 Global Status Report. Paris.</a:t>
            </a:r>
            <a:endParaRPr lang="en-SG" dirty="0">
              <a:solidFill>
                <a:srgbClr val="1F1F1F"/>
              </a:solidFill>
              <a:latin typeface="+mn-lt"/>
            </a:endParaRPr>
          </a:p>
          <a:p>
            <a:pPr>
              <a:spcBef>
                <a:spcPts val="600"/>
              </a:spcBef>
            </a:pPr>
            <a:r>
              <a:rPr lang="en-SG" b="1" dirty="0">
                <a:solidFill>
                  <a:srgbClr val="1F1F1F"/>
                </a:solidFill>
                <a:latin typeface="+mn-lt"/>
              </a:rPr>
              <a:t>Other notable sources:</a:t>
            </a:r>
            <a:endParaRPr lang="en-SG" sz="1400" b="0" i="0" dirty="0">
              <a:solidFill>
                <a:srgbClr val="1F1F1F"/>
              </a:solidFill>
              <a:effectLst/>
              <a:latin typeface="+mn-lt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SG" dirty="0">
                <a:effectLst/>
              </a:rPr>
              <a:t>de </a:t>
            </a:r>
            <a:r>
              <a:rPr lang="en-SG" dirty="0" err="1">
                <a:effectLst/>
              </a:rPr>
              <a:t>Tezanos</a:t>
            </a:r>
            <a:r>
              <a:rPr lang="en-SG" dirty="0">
                <a:effectLst/>
              </a:rPr>
              <a:t> Pinto, P., Allende, L. and O’Farrell, I. (2006) ‘Influence of free-floating plants on the structure of a natural phytoplankton assemblage: An experimental approach’, </a:t>
            </a:r>
            <a:r>
              <a:rPr lang="en-SG" i="1" dirty="0">
                <a:effectLst/>
              </a:rPr>
              <a:t>Journal of Plankton Research</a:t>
            </a:r>
            <a:r>
              <a:rPr lang="en-SG" dirty="0">
                <a:effectLst/>
              </a:rPr>
              <a:t>, 29(1), pp. 47–56. doi:10.1093/</a:t>
            </a:r>
            <a:r>
              <a:rPr lang="en-SG" dirty="0" err="1">
                <a:effectLst/>
              </a:rPr>
              <a:t>plankt</a:t>
            </a:r>
            <a:r>
              <a:rPr lang="en-SG" dirty="0">
                <a:effectLst/>
              </a:rPr>
              <a:t>/fbl056. </a:t>
            </a:r>
          </a:p>
          <a:p>
            <a:pPr>
              <a:spcAft>
                <a:spcPts val="600"/>
              </a:spcAft>
            </a:pPr>
            <a:r>
              <a:rPr lang="en-SG" dirty="0">
                <a:effectLst/>
              </a:rPr>
              <a:t>Exley, G. </a:t>
            </a:r>
            <a:r>
              <a:rPr lang="en-SG" i="1" dirty="0">
                <a:effectLst/>
              </a:rPr>
              <a:t>et al.</a:t>
            </a:r>
            <a:r>
              <a:rPr lang="en-SG" dirty="0">
                <a:effectLst/>
              </a:rPr>
              <a:t> (2021) ‘Floating photovoltaics could mitigate climate change impacts on water body temperature and stratification’, </a:t>
            </a:r>
            <a:r>
              <a:rPr lang="en-SG" i="1" dirty="0">
                <a:effectLst/>
              </a:rPr>
              <a:t>Solar Energy</a:t>
            </a:r>
            <a:r>
              <a:rPr lang="en-SG" dirty="0">
                <a:effectLst/>
              </a:rPr>
              <a:t>, 219, pp. 24–33. doi:10.1016/j.solener.2021.01.076. </a:t>
            </a:r>
          </a:p>
          <a:p>
            <a:pPr>
              <a:spcAft>
                <a:spcPts val="600"/>
              </a:spcAft>
            </a:pPr>
            <a:r>
              <a:rPr lang="en-SG" dirty="0">
                <a:effectLst/>
              </a:rPr>
              <a:t>Haas, J. </a:t>
            </a:r>
            <a:r>
              <a:rPr lang="en-SG" i="1" dirty="0">
                <a:effectLst/>
              </a:rPr>
              <a:t>et al.</a:t>
            </a:r>
            <a:r>
              <a:rPr lang="en-SG" dirty="0">
                <a:effectLst/>
              </a:rPr>
              <a:t> (2020) ‘Floating photovoltaic plants: Ecological impacts versus hydropower Operation Flexibility’, </a:t>
            </a:r>
            <a:r>
              <a:rPr lang="en-SG" i="1" dirty="0">
                <a:effectLst/>
              </a:rPr>
              <a:t>Energy Conversion and Management</a:t>
            </a:r>
            <a:r>
              <a:rPr lang="en-SG" dirty="0">
                <a:effectLst/>
              </a:rPr>
              <a:t>, 206, p. 112414. doi:10.1016/j.enconman.2019.112414. </a:t>
            </a:r>
            <a:endParaRPr lang="en-SG" sz="1400" dirty="0">
              <a:effectLst/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SG" dirty="0" err="1">
                <a:effectLst/>
              </a:rPr>
              <a:t>Ziar</a:t>
            </a:r>
            <a:r>
              <a:rPr lang="en-SG" dirty="0">
                <a:effectLst/>
              </a:rPr>
              <a:t>, H. </a:t>
            </a:r>
            <a:r>
              <a:rPr lang="en-SG" i="1" dirty="0">
                <a:effectLst/>
              </a:rPr>
              <a:t>et al.</a:t>
            </a:r>
            <a:r>
              <a:rPr lang="en-SG" dirty="0">
                <a:effectLst/>
              </a:rPr>
              <a:t> (2020) ‘Innovative floating bifacial photovoltaic solutions for Inland Water Areas’, </a:t>
            </a:r>
            <a:r>
              <a:rPr lang="en-SG" i="1" dirty="0">
                <a:effectLst/>
              </a:rPr>
              <a:t>Progress in Photovoltaics: Research and Applications</a:t>
            </a:r>
            <a:r>
              <a:rPr lang="en-SG" dirty="0">
                <a:effectLst/>
              </a:rPr>
              <a:t>, 29(7), pp. 725–743. doi:10.1002/pip.3367. </a:t>
            </a:r>
          </a:p>
        </p:txBody>
      </p:sp>
      <p:sp>
        <p:nvSpPr>
          <p:cNvPr id="11" name="Google Shape;141;p27">
            <a:extLst>
              <a:ext uri="{FF2B5EF4-FFF2-40B4-BE49-F238E27FC236}">
                <a16:creationId xmlns:a16="http://schemas.microsoft.com/office/drawing/2014/main" id="{7460D5D5-4183-09B5-F085-26376EA6F9EE}"/>
              </a:ext>
            </a:extLst>
          </p:cNvPr>
          <p:cNvSpPr txBox="1">
            <a:spLocks/>
          </p:cNvSpPr>
          <p:nvPr/>
        </p:nvSpPr>
        <p:spPr>
          <a:xfrm>
            <a:off x="373537" y="261643"/>
            <a:ext cx="6347325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44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SG" sz="30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071254824"/>
      </p:ext>
    </p:extLst>
  </p:cSld>
  <p:clrMapOvr>
    <a:masterClrMapping/>
  </p:clrMapOvr>
</p:sld>
</file>

<file path=ppt/theme/theme1.xml><?xml version="1.0" encoding="utf-8"?>
<a:theme xmlns:a="http://schemas.openxmlformats.org/drawingml/2006/main" name="Solar Panel Company Profile by Slidesgo">
  <a:themeElements>
    <a:clrScheme name="Simple Light">
      <a:dk1>
        <a:srgbClr val="000000"/>
      </a:dk1>
      <a:lt1>
        <a:srgbClr val="FFFFFF"/>
      </a:lt1>
      <a:dk2>
        <a:srgbClr val="B9CAFF"/>
      </a:dk2>
      <a:lt2>
        <a:srgbClr val="7FEF9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3132</TotalTime>
  <Words>611</Words>
  <Application>Microsoft Office PowerPoint</Application>
  <PresentationFormat>On-screen Show (16:9)</PresentationFormat>
  <Paragraphs>74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Roboto Black</vt:lpstr>
      <vt:lpstr>Times New Roman</vt:lpstr>
      <vt:lpstr>Barlow</vt:lpstr>
      <vt:lpstr>Arial</vt:lpstr>
      <vt:lpstr>Roboto</vt:lpstr>
      <vt:lpstr>Solar Panel Company Profile by Slidesgo</vt:lpstr>
      <vt:lpstr>The Impact of Floating PhotoVolatic Cells on Phytoplankton Communities in a Freshwater Loch </vt:lpstr>
      <vt:lpstr>Background Information</vt:lpstr>
      <vt:lpstr>Background Information</vt:lpstr>
      <vt:lpstr>Aim &amp; Research Questions</vt:lpstr>
      <vt:lpstr>Methods</vt:lpstr>
      <vt:lpstr>Data Analysis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Ariel Koh</dc:creator>
  <cp:lastModifiedBy>Ariel Koh</cp:lastModifiedBy>
  <cp:revision>3</cp:revision>
  <dcterms:modified xsi:type="dcterms:W3CDTF">2024-10-02T17:39:41Z</dcterms:modified>
</cp:coreProperties>
</file>